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7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Noto Sans T Chinese" charset="1" panose="020B0500000000000000"/>
      <p:regular r:id="rId12"/>
    </p:embeddedFont>
    <p:embeddedFont>
      <p:font typeface="Noto Sans T Chinese Bold" charset="1" panose="020B0800000000000000"/>
      <p:regular r:id="rId13"/>
    </p:embeddedFont>
    <p:embeddedFont>
      <p:font typeface="Quicksand" charset="1" panose="00000500000000000000"/>
      <p:regular r:id="rId14"/>
    </p:embeddedFont>
    <p:embeddedFont>
      <p:font typeface="Quicksand Bold" charset="1" panose="00000800000000000000"/>
      <p:regular r:id="rId15"/>
    </p:embeddedFont>
    <p:embeddedFont>
      <p:font typeface="Quicksand Light" charset="1" panose="00000400000000000000"/>
      <p:regular r:id="rId16"/>
    </p:embeddedFont>
    <p:embeddedFont>
      <p:font typeface="Quicksand Medium" charset="1" panose="00000600000000000000"/>
      <p:regular r:id="rId17"/>
    </p:embeddedFont>
    <p:embeddedFont>
      <p:font typeface="Be Vietnam" charset="1" panose="00000500000000000000"/>
      <p:regular r:id="rId18"/>
    </p:embeddedFont>
    <p:embeddedFont>
      <p:font typeface="Be Vietnam Italics" charset="1" panose="00000500000000000000"/>
      <p:regular r:id="rId19"/>
    </p:embeddedFont>
    <p:embeddedFont>
      <p:font typeface="Be Vietnam Thin" charset="1" panose="00000200000000000000"/>
      <p:regular r:id="rId20"/>
    </p:embeddedFont>
    <p:embeddedFont>
      <p:font typeface="Be Vietnam Thin Italics" charset="1" panose="00000300000000000000"/>
      <p:regular r:id="rId21"/>
    </p:embeddedFont>
    <p:embeddedFont>
      <p:font typeface="Be Vietnam Medium" charset="1" panose="00000600000000000000"/>
      <p:regular r:id="rId22"/>
    </p:embeddedFont>
    <p:embeddedFont>
      <p:font typeface="Be Vietnam Medium Italics" charset="1" panose="00000600000000000000"/>
      <p:regular r:id="rId23"/>
    </p:embeddedFont>
    <p:embeddedFont>
      <p:font typeface="Be Vietnam Ultra-Bold" charset="1" panose="00000900000000000000"/>
      <p:regular r:id="rId24"/>
    </p:embeddedFont>
    <p:embeddedFont>
      <p:font typeface="Be Vietnam Ultra-Bold Italics" charset="1" panose="000009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50" Target="slides/slide25.xml" Type="http://schemas.openxmlformats.org/officeDocument/2006/relationships/slide"/><Relationship Id="rId51" Target="slides/slide26.xml" Type="http://schemas.openxmlformats.org/officeDocument/2006/relationships/slide"/><Relationship Id="rId52" Target="slides/slide27.xml" Type="http://schemas.openxmlformats.org/officeDocument/2006/relationships/slide"/><Relationship Id="rId53" Target="slides/slide28.xml" Type="http://schemas.openxmlformats.org/officeDocument/2006/relationships/slide"/><Relationship Id="rId54" Target="slides/slide29.xml" Type="http://schemas.openxmlformats.org/officeDocument/2006/relationships/slide"/><Relationship Id="rId55" Target="slides/slide30.xml" Type="http://schemas.openxmlformats.org/officeDocument/2006/relationships/slide"/><Relationship Id="rId56" Target="slides/slide31.xml" Type="http://schemas.openxmlformats.org/officeDocument/2006/relationships/slide"/><Relationship Id="rId57" Target="slides/slide32.xml" Type="http://schemas.openxmlformats.org/officeDocument/2006/relationships/slide"/><Relationship Id="rId58" Target="slides/slide33.xml" Type="http://schemas.openxmlformats.org/officeDocument/2006/relationships/slide"/><Relationship Id="rId59" Target="slides/slide34.xml" Type="http://schemas.openxmlformats.org/officeDocument/2006/relationships/slide"/><Relationship Id="rId6" Target="fonts/font6.fntdata" Type="http://schemas.openxmlformats.org/officeDocument/2006/relationships/font"/><Relationship Id="rId60" Target="slides/slide35.xml" Type="http://schemas.openxmlformats.org/officeDocument/2006/relationships/slide"/><Relationship Id="rId61" Target="slides/slide36.xml" Type="http://schemas.openxmlformats.org/officeDocument/2006/relationships/slide"/><Relationship Id="rId62" Target="slides/slide37.xml" Type="http://schemas.openxmlformats.org/officeDocument/2006/relationships/slide"/><Relationship Id="rId63" Target="slides/slide38.xml" Type="http://schemas.openxmlformats.org/officeDocument/2006/relationships/slide"/><Relationship Id="rId64" Target="slides/slide39.xml" Type="http://schemas.openxmlformats.org/officeDocument/2006/relationships/slide"/><Relationship Id="rId65" Target="slides/slide40.xml" Type="http://schemas.openxmlformats.org/officeDocument/2006/relationships/slide"/><Relationship Id="rId66" Target="slides/slide41.xml" Type="http://schemas.openxmlformats.org/officeDocument/2006/relationships/slide"/><Relationship Id="rId67" Target="notesMasters/notesMaster1.xml" Type="http://schemas.openxmlformats.org/officeDocument/2006/relationships/notesMaster"/><Relationship Id="rId68" Target="theme/theme2.xml" Type="http://schemas.openxmlformats.org/officeDocument/2006/relationships/theme"/><Relationship Id="rId69" Target="notesSlides/notesSlide1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2.xml" Type="http://schemas.openxmlformats.org/officeDocument/2006/relationships/notesSlide"/><Relationship Id="rId71" Target="notesSlides/notesSlide3.xml" Type="http://schemas.openxmlformats.org/officeDocument/2006/relationships/notesSlide"/><Relationship Id="rId72" Target="notesSlides/notesSlide4.xml" Type="http://schemas.openxmlformats.org/officeDocument/2006/relationships/notesSlide"/><Relationship Id="rId73" Target="notesSlides/notesSlide5.xml" Type="http://schemas.openxmlformats.org/officeDocument/2006/relationships/notesSlide"/><Relationship Id="rId74" Target="notesSlides/notesSlide6.xml" Type="http://schemas.openxmlformats.org/officeDocument/2006/relationships/notesSlide"/><Relationship Id="rId75" Target="notesSlides/notesSlide7.xml" Type="http://schemas.openxmlformats.org/officeDocument/2006/relationships/notesSlide"/><Relationship Id="rId76" Target="notesSlides/notesSlide8.xml" Type="http://schemas.openxmlformats.org/officeDocument/2006/relationships/notesSlide"/><Relationship Id="rId77" Target="notesSlides/notesSlide9.xml" Type="http://schemas.openxmlformats.org/officeDocument/2006/relationships/notesSlide"/><Relationship Id="rId78" Target="notesSlides/notesSlide10.xml" Type="http://schemas.openxmlformats.org/officeDocument/2006/relationships/notesSlide"/><Relationship Id="rId79" Target="notesSlides/notesSlide11.xml" Type="http://schemas.openxmlformats.org/officeDocument/2006/relationships/notesSlide"/><Relationship Id="rId8" Target="fonts/font8.fntdata" Type="http://schemas.openxmlformats.org/officeDocument/2006/relationships/font"/><Relationship Id="rId80" Target="notesSlides/notesSlide12.xml" Type="http://schemas.openxmlformats.org/officeDocument/2006/relationships/notesSlide"/><Relationship Id="rId81" Target="notesSlides/notesSlide13.xml" Type="http://schemas.openxmlformats.org/officeDocument/2006/relationships/notesSlide"/><Relationship Id="rId82" Target="notesSlides/notesSlide14.xml" Type="http://schemas.openxmlformats.org/officeDocument/2006/relationships/notesSlide"/><Relationship Id="rId83" Target="notesSlides/notesSlide15.xml" Type="http://schemas.openxmlformats.org/officeDocument/2006/relationships/notesSlide"/><Relationship Id="rId84" Target="notesSlides/notesSlide16.xml" Type="http://schemas.openxmlformats.org/officeDocument/2006/relationships/notesSlide"/><Relationship Id="rId85" Target="notesSlides/notesSlide17.xml" Type="http://schemas.openxmlformats.org/officeDocument/2006/relationships/notesSlide"/><Relationship Id="rId86" Target="notesSlides/notesSlide18.xml" Type="http://schemas.openxmlformats.org/officeDocument/2006/relationships/notesSlide"/><Relationship Id="rId87" Target="notesSlides/notesSlide19.xml" Type="http://schemas.openxmlformats.org/officeDocument/2006/relationships/notesSlide"/><Relationship Id="rId88" Target="notesSlides/notesSlide20.xml" Type="http://schemas.openxmlformats.org/officeDocument/2006/relationships/notesSlide"/><Relationship Id="rId89" Target="notesSlides/notesSlide21.xml" Type="http://schemas.openxmlformats.org/officeDocument/2006/relationships/notesSlide"/><Relationship Id="rId9" Target="fonts/font9.fntdata" Type="http://schemas.openxmlformats.org/officeDocument/2006/relationships/font"/><Relationship Id="rId90" Target="notesSlides/notesSlide22.xml" Type="http://schemas.openxmlformats.org/officeDocument/2006/relationships/notesSlide"/><Relationship Id="rId91" Target="notesSlides/notesSlide23.xml" Type="http://schemas.openxmlformats.org/officeDocument/2006/relationships/notesSlide"/><Relationship Id="rId92" Target="notesSlides/notesSlide24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[分工比例]</a:t>
            </a:r>
          </a:p>
          <a:p>
            <a:r>
              <a:rPr lang="en-US"/>
              <a:t>王家宏：code, Presentation</a:t>
            </a:r>
          </a:p>
          <a:p>
            <a:r>
              <a:rPr lang="en-US"/>
              <a:t>姚睿銘：code, Presentation</a:t>
            </a:r>
          </a:p>
          <a:p>
            <a:r>
              <a:rPr lang="en-US"/>
              <a:t>謝秉成：code</a:t>
            </a:r>
          </a:p>
          <a:p>
            <a:r>
              <a:rPr lang="en-US"/>
              <a:t>張安睿：code</a:t>
            </a:r>
          </a:p>
          <a:p>
            <a:r>
              <a:rPr lang="en-US"/>
              <a:t>唐于硯：Report File</a:t>
            </a:r>
          </a:p>
          <a:p>
            <a:r>
              <a:rPr lang="en-US"/>
              <a:t>林宗賢：Report File</a:t>
            </a:r>
          </a:p>
          <a:p>
            <a:r>
              <a:rPr lang="en-US"/>
              <a:t/>
            </a:r>
          </a:p>
          <a:p>
            <a:r>
              <a:rPr lang="en-US"/>
              <a:t>程式碼也可以在Github上下載：</a:t>
            </a:r>
          </a:p>
          <a:p>
            <a:r>
              <a:rPr lang="en-US"/>
              <a:t>https://github.com/RayminQAQ/Malware_Classification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在此為執行該轉換的程式碼區段。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最終的png圖檔表示如下：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在前者我們已經完成了"8 bit vector to Grayscale image" 這部分，接下來要介紹的是我們如何前處理資料。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我們觀察到大部分的資料類別只有10多個instances，因此為了模型準確率，我們選擇保留滿足有40個instances以上的資料類別。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該程式碼存放於：data_Inspection.py，只需要更改itemLowerBound即可指定資料集的最低大小。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data_Inspection.py 在運行過程中可在指令欄瀏覽類別相應數量。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在介紹完前者後，我們將介紹我們在本次專案還有用到的預處理資料過程，也就是縮放圖片到相同大小。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程式碼存放在run.py，我們使用的的是torchvision中的transforms.Compose套件把圖片放在ImageFolder。</a:t>
            </a:r>
          </a:p>
          <a:p>
            <a:r>
              <a:rPr lang="en-US"/>
              <a:t/>
            </a:r>
          </a:p>
          <a:p>
            <a:r>
              <a:rPr lang="en-US"/>
              <a:t>接著如果有gpu了話可以用gpu來跑模型，否則用cpu。但是如果gpu不夠大時，可能需要用cpu跑，雖然跑了慢一點，至少能跑得出來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接下來就是典型機器學習會進行的資料分割步驟。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我們的資料集和測試集以8:2的方式切割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如圖所示：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接下來就是典型機器學習會進行的資料訓練步驟。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以下是一個簡單的CNN模型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總共有453個類別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由於類別眾多且資料集不夠多，因此我們提升lower bound到50，使得類別減少與每個family的資料集增加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最後得到的準確率為80.25%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如圖是我們產生圖店的整個流程，</a:t>
            </a:r>
          </a:p>
          <a:p>
            <a:r>
              <a:rPr lang="en-US"/>
              <a:t>1. 從二進位檔案開始 </a:t>
            </a:r>
          </a:p>
          <a:p>
            <a:r>
              <a:rPr lang="en-US"/>
              <a:t>-&gt; </a:t>
            </a:r>
          </a:p>
          <a:p>
            <a:r>
              <a:rPr lang="en-US"/>
              <a:t>2. 轉換成8 bits資料集，在程式碼中我們稱作是byte data </a:t>
            </a:r>
          </a:p>
          <a:p>
            <a:r>
              <a:rPr lang="en-US"/>
              <a:t>-&gt; </a:t>
            </a:r>
          </a:p>
          <a:p>
            <a:r>
              <a:rPr lang="en-US"/>
              <a:t>3. 將byte data轉換為png圖片檔案。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首先先介紹：Malware Binary Code，也就是說我們資料集是如何取得的，以及如何下載。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在下載MOTIF後進行解壓縮即可使用。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將下載的檔案轉換為byte data表示，資料後檔名會附上.byte。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source code，在此為conversion_HW_v2.py 的部分截圖，透過這些程式，即可把執行檔。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在運行conversion_HW_v2.py後所輸出的 .byte 檔案會以如下形式表示：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在此也會由conversion_HW_v2.py 負責將前步驟所產出的 .byte 檔案進行處理，產生出圖片。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2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2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2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3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boozallen/MOTIF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42659" y="1068800"/>
            <a:ext cx="6226141" cy="8149399"/>
          </a:xfrm>
          <a:custGeom>
            <a:avLst/>
            <a:gdLst/>
            <a:ahLst/>
            <a:cxnLst/>
            <a:rect r="r" b="b" t="t" l="l"/>
            <a:pathLst>
              <a:path h="8149399" w="6226141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1851113"/>
            <a:ext cx="8853878" cy="387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15"/>
              </a:lnSpc>
            </a:pPr>
            <a:r>
              <a:rPr lang="en-US" sz="10015" spc="-420">
                <a:solidFill>
                  <a:srgbClr val="3139A8"/>
                </a:solidFill>
                <a:latin typeface="Be Vietnam Ultra-Bold"/>
              </a:rPr>
              <a:t>STATIC MALWARE DETECTION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6626186"/>
            <a:ext cx="8398722" cy="72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75"/>
              </a:lnSpc>
            </a:pPr>
            <a:r>
              <a:rPr lang="en-US" sz="5354" spc="-224">
                <a:solidFill>
                  <a:srgbClr val="3139A8"/>
                </a:solidFill>
                <a:ea typeface="Be Vietnam"/>
              </a:rPr>
              <a:t>第五組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200" y="8923020"/>
            <a:ext cx="8971127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ea typeface="Be Vietnam"/>
              </a:rPr>
              <a:t>組員：王家宏、謝秉成、姚睿銘、唐于硯、張安睿、林宗賢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7483" y="4230490"/>
            <a:ext cx="13116855" cy="2093115"/>
          </a:xfrm>
          <a:custGeom>
            <a:avLst/>
            <a:gdLst/>
            <a:ahLst/>
            <a:cxnLst/>
            <a:rect r="r" b="b" t="t" l="l"/>
            <a:pathLst>
              <a:path h="2093115" w="13116855">
                <a:moveTo>
                  <a:pt x="0" y="0"/>
                </a:moveTo>
                <a:lnTo>
                  <a:pt x="13116856" y="0"/>
                </a:lnTo>
                <a:lnTo>
                  <a:pt x="13116856" y="2093116"/>
                </a:lnTo>
                <a:lnTo>
                  <a:pt x="0" y="2093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9626" y="7284798"/>
            <a:ext cx="13364713" cy="1712470"/>
          </a:xfrm>
          <a:custGeom>
            <a:avLst/>
            <a:gdLst/>
            <a:ahLst/>
            <a:cxnLst/>
            <a:rect r="r" b="b" t="t" l="l"/>
            <a:pathLst>
              <a:path h="1712470" w="13364713">
                <a:moveTo>
                  <a:pt x="0" y="0"/>
                </a:moveTo>
                <a:lnTo>
                  <a:pt x="13364713" y="0"/>
                </a:lnTo>
                <a:lnTo>
                  <a:pt x="13364713" y="1712471"/>
                </a:lnTo>
                <a:lnTo>
                  <a:pt x="0" y="1712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HOW TO CHANGE TO THE IMAGE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03661" y="2847548"/>
            <a:ext cx="128806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convert Binary to 8 bit vector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0627" y="3734643"/>
            <a:ext cx="13246747" cy="6269511"/>
          </a:xfrm>
          <a:custGeom>
            <a:avLst/>
            <a:gdLst/>
            <a:ahLst/>
            <a:cxnLst/>
            <a:rect r="r" b="b" t="t" l="l"/>
            <a:pathLst>
              <a:path h="6269511" w="13246747">
                <a:moveTo>
                  <a:pt x="0" y="0"/>
                </a:moveTo>
                <a:lnTo>
                  <a:pt x="13246746" y="0"/>
                </a:lnTo>
                <a:lnTo>
                  <a:pt x="13246746" y="6269511"/>
                </a:lnTo>
                <a:lnTo>
                  <a:pt x="0" y="6269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HOW TO CHANGE TO THE IMAGE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03661" y="2847548"/>
            <a:ext cx="128806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convert to 8 bit vector complete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8940" y="3717729"/>
            <a:ext cx="2868295" cy="2851541"/>
            <a:chOff x="0" y="0"/>
            <a:chExt cx="755436" cy="751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Malware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Binary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Code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HOW TO CHANGE TO THE IMAGE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68492" y="3717729"/>
            <a:ext cx="2868295" cy="2851541"/>
            <a:chOff x="0" y="0"/>
            <a:chExt cx="755436" cy="7510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Binary to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8 bit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vector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10765" y="3717729"/>
            <a:ext cx="2868295" cy="2851541"/>
            <a:chOff x="0" y="0"/>
            <a:chExt cx="755436" cy="7510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8 bit vector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to Grayscale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image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6377235" y="5143500"/>
            <a:ext cx="1391257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10636787" y="5143500"/>
            <a:ext cx="1273978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026" y="4201617"/>
            <a:ext cx="8344782" cy="4172391"/>
          </a:xfrm>
          <a:custGeom>
            <a:avLst/>
            <a:gdLst/>
            <a:ahLst/>
            <a:cxnLst/>
            <a:rect r="r" b="b" t="t" l="l"/>
            <a:pathLst>
              <a:path h="4172391" w="8344782">
                <a:moveTo>
                  <a:pt x="0" y="0"/>
                </a:moveTo>
                <a:lnTo>
                  <a:pt x="8344782" y="0"/>
                </a:lnTo>
                <a:lnTo>
                  <a:pt x="8344782" y="4172391"/>
                </a:lnTo>
                <a:lnTo>
                  <a:pt x="0" y="4172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293" y="3759072"/>
            <a:ext cx="6518953" cy="6060922"/>
          </a:xfrm>
          <a:custGeom>
            <a:avLst/>
            <a:gdLst/>
            <a:ahLst/>
            <a:cxnLst/>
            <a:rect r="r" b="b" t="t" l="l"/>
            <a:pathLst>
              <a:path h="6060922" w="6518953">
                <a:moveTo>
                  <a:pt x="0" y="0"/>
                </a:moveTo>
                <a:lnTo>
                  <a:pt x="6518953" y="0"/>
                </a:lnTo>
                <a:lnTo>
                  <a:pt x="6518953" y="6060922"/>
                </a:lnTo>
                <a:lnTo>
                  <a:pt x="0" y="6060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HOW TO CHANGE TO THE IMAGE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03661" y="2570157"/>
            <a:ext cx="128806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convert 8 bit vector </a:t>
            </a:r>
            <a:r>
              <a:rPr lang="en-US" sz="5199">
                <a:solidFill>
                  <a:srgbClr val="3139A8"/>
                </a:solidFill>
                <a:latin typeface="Noto Sans T Chinese Bold"/>
              </a:rPr>
              <a:t>to Grayscale image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05814" y="3616009"/>
            <a:ext cx="10276373" cy="6450862"/>
          </a:xfrm>
          <a:custGeom>
            <a:avLst/>
            <a:gdLst/>
            <a:ahLst/>
            <a:cxnLst/>
            <a:rect r="r" b="b" t="t" l="l"/>
            <a:pathLst>
              <a:path h="6450862" w="10276373">
                <a:moveTo>
                  <a:pt x="0" y="0"/>
                </a:moveTo>
                <a:lnTo>
                  <a:pt x="10276372" y="0"/>
                </a:lnTo>
                <a:lnTo>
                  <a:pt x="10276372" y="6450862"/>
                </a:lnTo>
                <a:lnTo>
                  <a:pt x="0" y="6450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HOW TO CHANGE TO THE IMAGE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75969" y="2559198"/>
            <a:ext cx="87360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convert to image complete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5583" y="3569751"/>
            <a:ext cx="14237276" cy="6530321"/>
          </a:xfrm>
          <a:custGeom>
            <a:avLst/>
            <a:gdLst/>
            <a:ahLst/>
            <a:cxnLst/>
            <a:rect r="r" b="b" t="t" l="l"/>
            <a:pathLst>
              <a:path h="6530321" w="14237276">
                <a:moveTo>
                  <a:pt x="0" y="0"/>
                </a:moveTo>
                <a:lnTo>
                  <a:pt x="14237277" y="0"/>
                </a:lnTo>
                <a:lnTo>
                  <a:pt x="14237277" y="6530321"/>
                </a:lnTo>
                <a:lnTo>
                  <a:pt x="0" y="6530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HOW TO CHANGE TO THE IMAGE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75969" y="2559198"/>
            <a:ext cx="87360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convert to image complete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1100"/>
            <a:ext cx="838593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79614"/>
            <a:ext cx="10624682" cy="388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Introduction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Convert into image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 u="sng">
                <a:solidFill>
                  <a:srgbClr val="3139A8"/>
                </a:solidFill>
                <a:latin typeface="Quicksand Bold"/>
              </a:rPr>
              <a:t>Preprocess: About downscale classes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Experiment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Difficulty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97315" y="1163671"/>
            <a:ext cx="6853265" cy="7959658"/>
          </a:xfrm>
          <a:custGeom>
            <a:avLst/>
            <a:gdLst/>
            <a:ahLst/>
            <a:cxnLst/>
            <a:rect r="r" b="b" t="t" l="l"/>
            <a:pathLst>
              <a:path h="7959658" w="6853265">
                <a:moveTo>
                  <a:pt x="0" y="0"/>
                </a:moveTo>
                <a:lnTo>
                  <a:pt x="6853265" y="0"/>
                </a:lnTo>
                <a:lnTo>
                  <a:pt x="6853265" y="7959658"/>
                </a:lnTo>
                <a:lnTo>
                  <a:pt x="0" y="7959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7379" y="3516679"/>
            <a:ext cx="2868295" cy="2851541"/>
            <a:chOff x="0" y="0"/>
            <a:chExt cx="755436" cy="7510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8 bit vector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to Grayscale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image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69592" y="3516679"/>
            <a:ext cx="2952066" cy="2851541"/>
            <a:chOff x="0" y="0"/>
            <a:chExt cx="777499" cy="7510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Convert images to the same size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3645674" y="4942450"/>
            <a:ext cx="479373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0421658" y="4942450"/>
            <a:ext cx="476250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897908" y="3516679"/>
            <a:ext cx="2952066" cy="2851541"/>
            <a:chOff x="0" y="0"/>
            <a:chExt cx="777499" cy="7510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Spilt train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and test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data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849975" y="4942450"/>
            <a:ext cx="476250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4326225" y="3516679"/>
            <a:ext cx="2952066" cy="2851541"/>
            <a:chOff x="0" y="0"/>
            <a:chExt cx="777499" cy="7510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train and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test data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125047" y="3516679"/>
            <a:ext cx="2868295" cy="2851541"/>
            <a:chOff x="0" y="0"/>
            <a:chExt cx="755436" cy="7510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exclusive of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malware family with few data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6993342" y="4942450"/>
            <a:ext cx="476250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379" y="3516679"/>
            <a:ext cx="2868295" cy="2851541"/>
            <a:chOff x="0" y="0"/>
            <a:chExt cx="755436" cy="751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8 bit vector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to Grayscale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image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69592" y="3516679"/>
            <a:ext cx="2952066" cy="2851541"/>
            <a:chOff x="0" y="0"/>
            <a:chExt cx="777499" cy="7510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Convert images to the same size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3645674" y="4942450"/>
            <a:ext cx="479373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10421658" y="4942450"/>
            <a:ext cx="476250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10897908" y="3516679"/>
            <a:ext cx="2952066" cy="2851541"/>
            <a:chOff x="0" y="0"/>
            <a:chExt cx="777499" cy="7510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Spilt train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and test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data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3849975" y="4942450"/>
            <a:ext cx="476250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14326225" y="3516679"/>
            <a:ext cx="2952066" cy="2851541"/>
            <a:chOff x="0" y="0"/>
            <a:chExt cx="777499" cy="7510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train and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test data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25047" y="3516679"/>
            <a:ext cx="2868295" cy="2851541"/>
            <a:chOff x="0" y="0"/>
            <a:chExt cx="755436" cy="7510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exclusive of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malware family with few data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6993342" y="4942450"/>
            <a:ext cx="476250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 DATA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5580" y="3653522"/>
            <a:ext cx="12192435" cy="6181281"/>
          </a:xfrm>
          <a:custGeom>
            <a:avLst/>
            <a:gdLst/>
            <a:ahLst/>
            <a:cxnLst/>
            <a:rect r="r" b="b" t="t" l="l"/>
            <a:pathLst>
              <a:path h="6181281" w="12192435">
                <a:moveTo>
                  <a:pt x="0" y="0"/>
                </a:moveTo>
                <a:lnTo>
                  <a:pt x="12192434" y="0"/>
                </a:lnTo>
                <a:lnTo>
                  <a:pt x="12192434" y="6181281"/>
                </a:lnTo>
                <a:lnTo>
                  <a:pt x="0" y="6181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91695" y="8554608"/>
            <a:ext cx="2146662" cy="121518"/>
          </a:xfrm>
          <a:custGeom>
            <a:avLst/>
            <a:gdLst/>
            <a:ahLst/>
            <a:cxnLst/>
            <a:rect r="r" b="b" t="t" l="l"/>
            <a:pathLst>
              <a:path h="121518" w="2146662">
                <a:moveTo>
                  <a:pt x="0" y="0"/>
                </a:moveTo>
                <a:lnTo>
                  <a:pt x="2146662" y="0"/>
                </a:lnTo>
                <a:lnTo>
                  <a:pt x="2146662" y="121517"/>
                </a:lnTo>
                <a:lnTo>
                  <a:pt x="0" y="121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5945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1365" y="1181100"/>
            <a:ext cx="1748526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PREPROCESS: FIRST APPROACH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99518" y="2559198"/>
            <a:ext cx="140889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exclusive of malware with less than 40 data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1100"/>
            <a:ext cx="838593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79614"/>
            <a:ext cx="8990539" cy="322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 u="sng">
                <a:solidFill>
                  <a:srgbClr val="3139A8"/>
                </a:solidFill>
                <a:latin typeface="Quicksand Bold"/>
              </a:rPr>
              <a:t>Introduction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Preprocess:</a:t>
            </a:r>
            <a:r>
              <a:rPr lang="en-US" sz="3200">
                <a:solidFill>
                  <a:srgbClr val="3139A8"/>
                </a:solidFill>
                <a:latin typeface="Quicksand"/>
              </a:rPr>
              <a:t> </a:t>
            </a:r>
            <a:r>
              <a:rPr lang="en-US" sz="3200">
                <a:solidFill>
                  <a:srgbClr val="3139A8"/>
                </a:solidFill>
                <a:latin typeface="Quicksand Medium"/>
              </a:rPr>
              <a:t>How to change to the image?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Experiment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Difficulty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97315" y="1163671"/>
            <a:ext cx="6853265" cy="7959658"/>
          </a:xfrm>
          <a:custGeom>
            <a:avLst/>
            <a:gdLst/>
            <a:ahLst/>
            <a:cxnLst/>
            <a:rect r="r" b="b" t="t" l="l"/>
            <a:pathLst>
              <a:path h="7959658" w="6853265">
                <a:moveTo>
                  <a:pt x="0" y="0"/>
                </a:moveTo>
                <a:lnTo>
                  <a:pt x="6853265" y="0"/>
                </a:lnTo>
                <a:lnTo>
                  <a:pt x="6853265" y="7959658"/>
                </a:lnTo>
                <a:lnTo>
                  <a:pt x="0" y="7959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0691" y="248723"/>
            <a:ext cx="10423701" cy="9789555"/>
          </a:xfrm>
          <a:custGeom>
            <a:avLst/>
            <a:gdLst/>
            <a:ahLst/>
            <a:cxnLst/>
            <a:rect r="r" b="b" t="t" l="l"/>
            <a:pathLst>
              <a:path h="9789555" w="10423701">
                <a:moveTo>
                  <a:pt x="0" y="0"/>
                </a:moveTo>
                <a:lnTo>
                  <a:pt x="10423702" y="0"/>
                </a:lnTo>
                <a:lnTo>
                  <a:pt x="10423702" y="9789554"/>
                </a:lnTo>
                <a:lnTo>
                  <a:pt x="0" y="9789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58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2450" y="5636511"/>
            <a:ext cx="14223100" cy="1492408"/>
          </a:xfrm>
          <a:custGeom>
            <a:avLst/>
            <a:gdLst/>
            <a:ahLst/>
            <a:cxnLst/>
            <a:rect r="r" b="b" t="t" l="l"/>
            <a:pathLst>
              <a:path h="1492408" w="14223100">
                <a:moveTo>
                  <a:pt x="0" y="0"/>
                </a:moveTo>
                <a:lnTo>
                  <a:pt x="14223100" y="0"/>
                </a:lnTo>
                <a:lnTo>
                  <a:pt x="14223100" y="1492408"/>
                </a:lnTo>
                <a:lnTo>
                  <a:pt x="0" y="1492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2741" y="1181100"/>
            <a:ext cx="16402518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PREPROCESS: FINAL 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33526" y="2559198"/>
            <a:ext cx="140209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Many classes have fewer than 50 instances.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7379" y="3516679"/>
            <a:ext cx="2868295" cy="2851541"/>
            <a:chOff x="0" y="0"/>
            <a:chExt cx="755436" cy="7510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8 bit vector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to Grayscale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image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69592" y="3516679"/>
            <a:ext cx="2952066" cy="2851541"/>
            <a:chOff x="0" y="0"/>
            <a:chExt cx="777499" cy="7510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Convert images to the same size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3645674" y="4942450"/>
            <a:ext cx="479373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0421658" y="4942450"/>
            <a:ext cx="476250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897908" y="3516679"/>
            <a:ext cx="2952066" cy="2851541"/>
            <a:chOff x="0" y="0"/>
            <a:chExt cx="777499" cy="7510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Spilt train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and test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data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849975" y="4942450"/>
            <a:ext cx="476250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4326225" y="3516679"/>
            <a:ext cx="2952066" cy="2851541"/>
            <a:chOff x="0" y="0"/>
            <a:chExt cx="777499" cy="7510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train and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test data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125047" y="3516679"/>
            <a:ext cx="2868295" cy="2851541"/>
            <a:chOff x="0" y="0"/>
            <a:chExt cx="755436" cy="7510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exclusive of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malware family with few data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6993342" y="4942450"/>
            <a:ext cx="476250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1465" y="4738888"/>
            <a:ext cx="10336377" cy="3288847"/>
          </a:xfrm>
          <a:custGeom>
            <a:avLst/>
            <a:gdLst/>
            <a:ahLst/>
            <a:cxnLst/>
            <a:rect r="r" b="b" t="t" l="l"/>
            <a:pathLst>
              <a:path h="3288847" w="10336377">
                <a:moveTo>
                  <a:pt x="0" y="0"/>
                </a:moveTo>
                <a:lnTo>
                  <a:pt x="10336377" y="0"/>
                </a:lnTo>
                <a:lnTo>
                  <a:pt x="10336377" y="3288847"/>
                </a:lnTo>
                <a:lnTo>
                  <a:pt x="0" y="3288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41465" y="2559198"/>
            <a:ext cx="108050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transform image to the same size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7379" y="3516679"/>
            <a:ext cx="2868295" cy="2851541"/>
            <a:chOff x="0" y="0"/>
            <a:chExt cx="755436" cy="7510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8 bit vector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to Grayscale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image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69592" y="3516679"/>
            <a:ext cx="2952066" cy="2851541"/>
            <a:chOff x="0" y="0"/>
            <a:chExt cx="777499" cy="7510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Convert images to the same size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3645674" y="4942450"/>
            <a:ext cx="479373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0421658" y="4942450"/>
            <a:ext cx="476250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897908" y="3516679"/>
            <a:ext cx="2952066" cy="2851541"/>
            <a:chOff x="0" y="0"/>
            <a:chExt cx="777499" cy="7510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Spilt train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and test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data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849975" y="4942450"/>
            <a:ext cx="476250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4326225" y="3516679"/>
            <a:ext cx="2952066" cy="2851541"/>
            <a:chOff x="0" y="0"/>
            <a:chExt cx="777499" cy="7510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train and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test data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125047" y="3516679"/>
            <a:ext cx="2868295" cy="2851541"/>
            <a:chOff x="0" y="0"/>
            <a:chExt cx="755436" cy="7510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exclusive of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malware family with few data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6993342" y="4942450"/>
            <a:ext cx="476250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2639" y="5143500"/>
            <a:ext cx="13904775" cy="3208794"/>
          </a:xfrm>
          <a:custGeom>
            <a:avLst/>
            <a:gdLst/>
            <a:ahLst/>
            <a:cxnLst/>
            <a:rect r="r" b="b" t="t" l="l"/>
            <a:pathLst>
              <a:path h="3208794" w="13904775">
                <a:moveTo>
                  <a:pt x="0" y="0"/>
                </a:moveTo>
                <a:lnTo>
                  <a:pt x="13904775" y="0"/>
                </a:lnTo>
                <a:lnTo>
                  <a:pt x="13904775" y="3208794"/>
                </a:lnTo>
                <a:lnTo>
                  <a:pt x="0" y="320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98951" y="2559198"/>
            <a:ext cx="76900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Spilt train </a:t>
            </a:r>
            <a:r>
              <a:rPr lang="en-US" sz="5199">
                <a:solidFill>
                  <a:srgbClr val="3139A8"/>
                </a:solidFill>
                <a:latin typeface="Noto Sans T Chinese Bold"/>
              </a:rPr>
              <a:t>and test data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7379" y="3516679"/>
            <a:ext cx="2868295" cy="2851541"/>
            <a:chOff x="0" y="0"/>
            <a:chExt cx="755436" cy="7510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8 bit vector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to Grayscale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image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69592" y="3516679"/>
            <a:ext cx="2952066" cy="2851541"/>
            <a:chOff x="0" y="0"/>
            <a:chExt cx="777499" cy="7510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Convert images to the same size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3645674" y="4942450"/>
            <a:ext cx="479373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0421658" y="4942450"/>
            <a:ext cx="476250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897908" y="3516679"/>
            <a:ext cx="2952066" cy="2851541"/>
            <a:chOff x="0" y="0"/>
            <a:chExt cx="777499" cy="7510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Spilt train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and test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data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849975" y="4942450"/>
            <a:ext cx="476250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4326225" y="3516679"/>
            <a:ext cx="2952066" cy="2851541"/>
            <a:chOff x="0" y="0"/>
            <a:chExt cx="777499" cy="7510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7499" cy="751023"/>
            </a:xfrm>
            <a:custGeom>
              <a:avLst/>
              <a:gdLst/>
              <a:ahLst/>
              <a:cxnLst/>
              <a:rect r="r" b="b" t="t" l="l"/>
              <a:pathLst>
                <a:path h="751023" w="777499">
                  <a:moveTo>
                    <a:pt x="0" y="0"/>
                  </a:moveTo>
                  <a:lnTo>
                    <a:pt x="777499" y="0"/>
                  </a:lnTo>
                  <a:lnTo>
                    <a:pt x="777499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77499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train and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test data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125047" y="3516679"/>
            <a:ext cx="2868295" cy="2851541"/>
            <a:chOff x="0" y="0"/>
            <a:chExt cx="755436" cy="7510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exclusive of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malware family with few data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6993342" y="4942450"/>
            <a:ext cx="476250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2814" y="3682182"/>
            <a:ext cx="12210894" cy="6347088"/>
          </a:xfrm>
          <a:custGeom>
            <a:avLst/>
            <a:gdLst/>
            <a:ahLst/>
            <a:cxnLst/>
            <a:rect r="r" b="b" t="t" l="l"/>
            <a:pathLst>
              <a:path h="6347088" w="12210894">
                <a:moveTo>
                  <a:pt x="0" y="0"/>
                </a:moveTo>
                <a:lnTo>
                  <a:pt x="12210894" y="0"/>
                </a:lnTo>
                <a:lnTo>
                  <a:pt x="12210894" y="6347087"/>
                </a:lnTo>
                <a:lnTo>
                  <a:pt x="0" y="634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10463" y="2559198"/>
            <a:ext cx="20670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model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3011" y="5378502"/>
            <a:ext cx="13585553" cy="2379037"/>
          </a:xfrm>
          <a:custGeom>
            <a:avLst/>
            <a:gdLst/>
            <a:ahLst/>
            <a:cxnLst/>
            <a:rect r="r" b="b" t="t" l="l"/>
            <a:pathLst>
              <a:path h="2379037" w="13585553">
                <a:moveTo>
                  <a:pt x="0" y="0"/>
                </a:moveTo>
                <a:lnTo>
                  <a:pt x="13585552" y="0"/>
                </a:lnTo>
                <a:lnTo>
                  <a:pt x="13585552" y="2379037"/>
                </a:lnTo>
                <a:lnTo>
                  <a:pt x="0" y="2379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1309" y="2559198"/>
            <a:ext cx="1544538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Define loss epochs_size, function and optimizer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8213" y="3688326"/>
            <a:ext cx="12361496" cy="5932691"/>
          </a:xfrm>
          <a:custGeom>
            <a:avLst/>
            <a:gdLst/>
            <a:ahLst/>
            <a:cxnLst/>
            <a:rect r="r" b="b" t="t" l="l"/>
            <a:pathLst>
              <a:path h="5932691" w="12361496">
                <a:moveTo>
                  <a:pt x="0" y="0"/>
                </a:moveTo>
                <a:lnTo>
                  <a:pt x="12361496" y="0"/>
                </a:lnTo>
                <a:lnTo>
                  <a:pt x="12361496" y="5932692"/>
                </a:lnTo>
                <a:lnTo>
                  <a:pt x="0" y="5932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78055" y="2559198"/>
            <a:ext cx="39318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Train model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1817025"/>
            <a:ext cx="8385935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3305916"/>
            <a:ext cx="7570711" cy="5201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4"/>
              </a:lnSpc>
            </a:pPr>
            <a:r>
              <a:rPr lang="en-US" sz="3200">
                <a:solidFill>
                  <a:srgbClr val="FFFFFF"/>
                </a:solidFill>
                <a:latin typeface="Quicksand Medium"/>
              </a:rPr>
              <a:t>We propose a simple effective method for visualizing and classifying malware using image processing techniques. Malware can be visualized as image,  and we can classify malware family by CNN model. After we monitor a malware and predict which model it is, we can protect our computer faster.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45531" y="1486616"/>
            <a:ext cx="7313769" cy="7313769"/>
            <a:chOff x="0" y="0"/>
            <a:chExt cx="3282950" cy="3282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3472" y="3653627"/>
            <a:ext cx="11403279" cy="6190352"/>
          </a:xfrm>
          <a:custGeom>
            <a:avLst/>
            <a:gdLst/>
            <a:ahLst/>
            <a:cxnLst/>
            <a:rect r="r" b="b" t="t" l="l"/>
            <a:pathLst>
              <a:path h="6190352" w="11403279">
                <a:moveTo>
                  <a:pt x="0" y="0"/>
                </a:moveTo>
                <a:lnTo>
                  <a:pt x="11403279" y="0"/>
                </a:lnTo>
                <a:lnTo>
                  <a:pt x="11403279" y="6190352"/>
                </a:lnTo>
                <a:lnTo>
                  <a:pt x="0" y="619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PREPROCESS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92998" y="2559198"/>
            <a:ext cx="65020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test model and save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1100"/>
            <a:ext cx="838593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79614"/>
            <a:ext cx="10624682" cy="388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Introduction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Convert into image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Preprocess: How to change to the image?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 u="sng">
                <a:solidFill>
                  <a:srgbClr val="3139A8"/>
                </a:solidFill>
                <a:latin typeface="Quicksand Bold"/>
              </a:rPr>
              <a:t>Experiment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Difficulty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97315" y="1163671"/>
            <a:ext cx="6853265" cy="7959658"/>
          </a:xfrm>
          <a:custGeom>
            <a:avLst/>
            <a:gdLst/>
            <a:ahLst/>
            <a:cxnLst/>
            <a:rect r="r" b="b" t="t" l="l"/>
            <a:pathLst>
              <a:path h="7959658" w="6853265">
                <a:moveTo>
                  <a:pt x="0" y="0"/>
                </a:moveTo>
                <a:lnTo>
                  <a:pt x="6853265" y="0"/>
                </a:lnTo>
                <a:lnTo>
                  <a:pt x="6853265" y="7959658"/>
                </a:lnTo>
                <a:lnTo>
                  <a:pt x="0" y="7959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4078" y="4001450"/>
            <a:ext cx="8405262" cy="5348803"/>
          </a:xfrm>
          <a:custGeom>
            <a:avLst/>
            <a:gdLst/>
            <a:ahLst/>
            <a:cxnLst/>
            <a:rect r="r" b="b" t="t" l="l"/>
            <a:pathLst>
              <a:path h="5348803" w="8405262">
                <a:moveTo>
                  <a:pt x="0" y="0"/>
                </a:moveTo>
                <a:lnTo>
                  <a:pt x="8405262" y="0"/>
                </a:lnTo>
                <a:lnTo>
                  <a:pt x="8405262" y="5348803"/>
                </a:lnTo>
                <a:lnTo>
                  <a:pt x="0" y="5348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EXPERIMENT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47677" y="2559198"/>
            <a:ext cx="125926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If ignore malware family with less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5507" y="5662429"/>
            <a:ext cx="4736604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139A8"/>
                </a:solidFill>
                <a:latin typeface="Noto Sans T Chinese"/>
                <a:ea typeface="Noto Sans T Chinese"/>
              </a:rPr>
              <a:t>Training loss：4.91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139A8"/>
                </a:solidFill>
                <a:latin typeface="Noto Sans T Chinese"/>
                <a:ea typeface="Noto Sans T Chinese"/>
              </a:rPr>
              <a:t>Accuracy：10.80%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79881" y="3855868"/>
            <a:ext cx="7328239" cy="4856754"/>
          </a:xfrm>
          <a:custGeom>
            <a:avLst/>
            <a:gdLst/>
            <a:ahLst/>
            <a:cxnLst/>
            <a:rect r="r" b="b" t="t" l="l"/>
            <a:pathLst>
              <a:path h="4856754" w="7328239">
                <a:moveTo>
                  <a:pt x="0" y="0"/>
                </a:moveTo>
                <a:lnTo>
                  <a:pt x="7328238" y="0"/>
                </a:lnTo>
                <a:lnTo>
                  <a:pt x="7328238" y="4856755"/>
                </a:lnTo>
                <a:lnTo>
                  <a:pt x="0" y="4856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EXPERIMENT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83550" y="2559198"/>
            <a:ext cx="292090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10 epoch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5507" y="5662429"/>
            <a:ext cx="4736604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139A8"/>
                </a:solidFill>
                <a:latin typeface="Noto Sans T Chinese"/>
                <a:ea typeface="Noto Sans T Chinese"/>
              </a:rPr>
              <a:t>Training loss：1.99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139A8"/>
                </a:solidFill>
                <a:latin typeface="Noto Sans T Chinese"/>
                <a:ea typeface="Noto Sans T Chinese"/>
              </a:rPr>
              <a:t>Accuracy：32.31%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55059" y="3855868"/>
            <a:ext cx="4869562" cy="5898601"/>
          </a:xfrm>
          <a:custGeom>
            <a:avLst/>
            <a:gdLst/>
            <a:ahLst/>
            <a:cxnLst/>
            <a:rect r="r" b="b" t="t" l="l"/>
            <a:pathLst>
              <a:path h="5898601" w="4869562">
                <a:moveTo>
                  <a:pt x="0" y="0"/>
                </a:moveTo>
                <a:lnTo>
                  <a:pt x="4869561" y="0"/>
                </a:lnTo>
                <a:lnTo>
                  <a:pt x="4869561" y="5898602"/>
                </a:lnTo>
                <a:lnTo>
                  <a:pt x="0" y="5898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EXPERIMENT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83550" y="2559198"/>
            <a:ext cx="292090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20 epoch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5507" y="5662429"/>
            <a:ext cx="4736604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139A8"/>
                </a:solidFill>
                <a:latin typeface="Noto Sans T Chinese"/>
                <a:ea typeface="Noto Sans T Chinese"/>
              </a:rPr>
              <a:t>Training loss：1.58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139A8"/>
                </a:solidFill>
                <a:latin typeface="Noto Sans T Chinese"/>
                <a:ea typeface="Noto Sans T Chinese"/>
              </a:rPr>
              <a:t>Accuracy：47.69%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0622" y="3855868"/>
            <a:ext cx="4963681" cy="6038846"/>
          </a:xfrm>
          <a:custGeom>
            <a:avLst/>
            <a:gdLst/>
            <a:ahLst/>
            <a:cxnLst/>
            <a:rect r="r" b="b" t="t" l="l"/>
            <a:pathLst>
              <a:path h="6038846" w="4963681">
                <a:moveTo>
                  <a:pt x="0" y="0"/>
                </a:moveTo>
                <a:lnTo>
                  <a:pt x="4963681" y="0"/>
                </a:lnTo>
                <a:lnTo>
                  <a:pt x="4963681" y="6038847"/>
                </a:lnTo>
                <a:lnTo>
                  <a:pt x="0" y="6038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EXPERIMENT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9106" y="2559198"/>
            <a:ext cx="33097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100 epoch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5507" y="5662429"/>
            <a:ext cx="4736604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139A8"/>
                </a:solidFill>
                <a:latin typeface="Noto Sans T Chinese"/>
                <a:ea typeface="Noto Sans T Chinese"/>
              </a:rPr>
              <a:t>Training loss：0.99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139A8"/>
                </a:solidFill>
                <a:latin typeface="Noto Sans T Chinese"/>
                <a:ea typeface="Noto Sans T Chinese"/>
              </a:rPr>
              <a:t>Accuracy：58.25%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1100"/>
            <a:ext cx="838593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79614"/>
            <a:ext cx="10624682" cy="388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Introduction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Convert into image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Preprocess: How to change to the image?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Experiment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 u="sng">
                <a:solidFill>
                  <a:srgbClr val="3139A8"/>
                </a:solidFill>
                <a:latin typeface="Quicksand Bold"/>
              </a:rPr>
              <a:t>Difficulty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97315" y="1163671"/>
            <a:ext cx="6853265" cy="7959658"/>
          </a:xfrm>
          <a:custGeom>
            <a:avLst/>
            <a:gdLst/>
            <a:ahLst/>
            <a:cxnLst/>
            <a:rect r="r" b="b" t="t" l="l"/>
            <a:pathLst>
              <a:path h="7959658" w="6853265">
                <a:moveTo>
                  <a:pt x="0" y="0"/>
                </a:moveTo>
                <a:lnTo>
                  <a:pt x="6853265" y="0"/>
                </a:lnTo>
                <a:lnTo>
                  <a:pt x="6853265" y="7959658"/>
                </a:lnTo>
                <a:lnTo>
                  <a:pt x="0" y="7959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DIFFICULTY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10010" y="2559198"/>
            <a:ext cx="152679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dataset is not big enough: reduce into 5 classes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000550" y="3604555"/>
            <a:ext cx="12419354" cy="6333434"/>
          </a:xfrm>
          <a:custGeom>
            <a:avLst/>
            <a:gdLst/>
            <a:ahLst/>
            <a:cxnLst/>
            <a:rect r="r" b="b" t="t" l="l"/>
            <a:pathLst>
              <a:path h="6333434" w="12419354">
                <a:moveTo>
                  <a:pt x="0" y="0"/>
                </a:moveTo>
                <a:lnTo>
                  <a:pt x="12419354" y="0"/>
                </a:lnTo>
                <a:lnTo>
                  <a:pt x="12419354" y="6333434"/>
                </a:lnTo>
                <a:lnTo>
                  <a:pt x="0" y="6333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75466" y="8588116"/>
            <a:ext cx="2146662" cy="121518"/>
          </a:xfrm>
          <a:custGeom>
            <a:avLst/>
            <a:gdLst/>
            <a:ahLst/>
            <a:cxnLst/>
            <a:rect r="r" b="b" t="t" l="l"/>
            <a:pathLst>
              <a:path h="121518" w="2146662">
                <a:moveTo>
                  <a:pt x="0" y="0"/>
                </a:moveTo>
                <a:lnTo>
                  <a:pt x="2146662" y="0"/>
                </a:lnTo>
                <a:lnTo>
                  <a:pt x="2146662" y="121518"/>
                </a:lnTo>
                <a:lnTo>
                  <a:pt x="0" y="121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59451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073" y="5308086"/>
            <a:ext cx="11163844" cy="1497358"/>
          </a:xfrm>
          <a:custGeom>
            <a:avLst/>
            <a:gdLst/>
            <a:ahLst/>
            <a:cxnLst/>
            <a:rect r="r" b="b" t="t" l="l"/>
            <a:pathLst>
              <a:path h="1497358" w="11163844">
                <a:moveTo>
                  <a:pt x="0" y="0"/>
                </a:moveTo>
                <a:lnTo>
                  <a:pt x="11163844" y="0"/>
                </a:lnTo>
                <a:lnTo>
                  <a:pt x="11163844" y="1497357"/>
                </a:lnTo>
                <a:lnTo>
                  <a:pt x="0" y="1497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DIFFICULTY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54950" y="2559198"/>
            <a:ext cx="1337810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Deduce in 5 classes: retrain for 100 epoch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41364" y="5662429"/>
            <a:ext cx="460489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139A8"/>
                </a:solidFill>
                <a:latin typeface="Noto Sans T Chinese"/>
                <a:ea typeface="Noto Sans T Chinese"/>
              </a:rPr>
              <a:t>Accuracy：80.25%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1100"/>
            <a:ext cx="838593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79614"/>
            <a:ext cx="10624682" cy="388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Introduction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Convert into image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Preprocess: How to change to the image?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Experiment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Difficulty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 u="sng">
                <a:solidFill>
                  <a:srgbClr val="3139A8"/>
                </a:solidFill>
                <a:latin typeface="Quicksand 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97315" y="1163671"/>
            <a:ext cx="6853265" cy="7959658"/>
          </a:xfrm>
          <a:custGeom>
            <a:avLst/>
            <a:gdLst/>
            <a:ahLst/>
            <a:cxnLst/>
            <a:rect r="r" b="b" t="t" l="l"/>
            <a:pathLst>
              <a:path h="7959658" w="6853265">
                <a:moveTo>
                  <a:pt x="0" y="0"/>
                </a:moveTo>
                <a:lnTo>
                  <a:pt x="6853265" y="0"/>
                </a:lnTo>
                <a:lnTo>
                  <a:pt x="6853265" y="7959658"/>
                </a:lnTo>
                <a:lnTo>
                  <a:pt x="0" y="7959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1100"/>
            <a:ext cx="838593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79614"/>
            <a:ext cx="10624682" cy="388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Introduction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 u="sng">
                <a:solidFill>
                  <a:srgbClr val="3139A8"/>
                </a:solidFill>
                <a:latin typeface="Quicksand Bold"/>
              </a:rPr>
              <a:t>Convert into image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Preprocess: How to change to the image?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Experiment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Difficulty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Bold"/>
              </a:rPr>
              <a:t>  </a:t>
            </a:r>
            <a:r>
              <a:rPr lang="en-US" sz="3200">
                <a:solidFill>
                  <a:srgbClr val="3139A8"/>
                </a:solidFill>
                <a:latin typeface="Quicksand 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97315" y="1163671"/>
            <a:ext cx="6853265" cy="7959658"/>
          </a:xfrm>
          <a:custGeom>
            <a:avLst/>
            <a:gdLst/>
            <a:ahLst/>
            <a:cxnLst/>
            <a:rect r="r" b="b" t="t" l="l"/>
            <a:pathLst>
              <a:path h="7959658" w="6853265">
                <a:moveTo>
                  <a:pt x="0" y="0"/>
                </a:moveTo>
                <a:lnTo>
                  <a:pt x="6853265" y="0"/>
                </a:lnTo>
                <a:lnTo>
                  <a:pt x="6853265" y="7959658"/>
                </a:lnTo>
                <a:lnTo>
                  <a:pt x="0" y="7959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29498" y="2057400"/>
            <a:ext cx="6573163" cy="6172200"/>
          </a:xfrm>
          <a:custGeom>
            <a:avLst/>
            <a:gdLst/>
            <a:ahLst/>
            <a:cxnLst/>
            <a:rect r="r" b="b" t="t" l="l"/>
            <a:pathLst>
              <a:path h="6172200" w="6573163">
                <a:moveTo>
                  <a:pt x="0" y="0"/>
                </a:moveTo>
                <a:lnTo>
                  <a:pt x="6573163" y="0"/>
                </a:lnTo>
                <a:lnTo>
                  <a:pt x="657316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46131"/>
            <a:ext cx="8936763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2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93258"/>
            <a:ext cx="9700468" cy="5201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Medium"/>
              </a:rPr>
              <a:t>Difficulty</a:t>
            </a:r>
          </a:p>
          <a:p>
            <a:pPr marL="1381761" indent="-460587" lvl="2">
              <a:lnSpc>
                <a:spcPts val="5184"/>
              </a:lnSpc>
              <a:buAutoNum type="alphaLcPeriod" startAt="1"/>
            </a:pPr>
            <a:r>
              <a:rPr lang="en-US" sz="3200">
                <a:solidFill>
                  <a:srgbClr val="3139A8"/>
                </a:solidFill>
                <a:latin typeface="Quicksand Medium"/>
              </a:rPr>
              <a:t>Too much malware families with few data</a:t>
            </a:r>
          </a:p>
          <a:p>
            <a:pPr marL="1381761" indent="-460587" lvl="2">
              <a:lnSpc>
                <a:spcPts val="5184"/>
              </a:lnSpc>
              <a:buAutoNum type="alphaLcPeriod" startAt="1"/>
            </a:pPr>
            <a:r>
              <a:rPr lang="en-US" sz="3200">
                <a:solidFill>
                  <a:srgbClr val="3139A8"/>
                </a:solidFill>
                <a:latin typeface="Quicksand Medium"/>
              </a:rPr>
              <a:t>Dataset is not big enough</a:t>
            </a:r>
          </a:p>
          <a:p>
            <a:pPr marL="1381761" indent="-460587" lvl="2">
              <a:lnSpc>
                <a:spcPts val="5184"/>
              </a:lnSpc>
              <a:buAutoNum type="alphaLcPeriod" startAt="1"/>
            </a:pPr>
            <a:r>
              <a:rPr lang="en-US" sz="3200">
                <a:solidFill>
                  <a:srgbClr val="3139A8"/>
                </a:solidFill>
                <a:latin typeface="Quicksand Medium"/>
              </a:rPr>
              <a:t>category is many but without enough data</a:t>
            </a:r>
          </a:p>
          <a:p>
            <a:pPr marL="690881" indent="-345440" lvl="1">
              <a:lnSpc>
                <a:spcPts val="5184"/>
              </a:lnSpc>
              <a:buAutoNum type="arabicPeriod" startAt="1"/>
            </a:pPr>
            <a:r>
              <a:rPr lang="en-US" sz="3200">
                <a:solidFill>
                  <a:srgbClr val="3139A8"/>
                </a:solidFill>
                <a:latin typeface="Quicksand Medium"/>
              </a:rPr>
              <a:t>O</a:t>
            </a:r>
            <a:r>
              <a:rPr lang="en-US" sz="3200">
                <a:solidFill>
                  <a:srgbClr val="3139A8"/>
                </a:solidFill>
                <a:latin typeface="Quicksand Medium"/>
              </a:rPr>
              <a:t>bservation</a:t>
            </a:r>
          </a:p>
          <a:p>
            <a:pPr marL="1381761" indent="-460587" lvl="2">
              <a:lnSpc>
                <a:spcPts val="5184"/>
              </a:lnSpc>
              <a:buAutoNum type="alphaLcPeriod" startAt="1"/>
            </a:pPr>
            <a:r>
              <a:rPr lang="en-US" sz="3200">
                <a:solidFill>
                  <a:srgbClr val="3139A8"/>
                </a:solidFill>
                <a:latin typeface="Quicksand Medium"/>
              </a:rPr>
              <a:t>More families with few data less accuracy</a:t>
            </a:r>
          </a:p>
          <a:p>
            <a:pPr marL="1381761" indent="-460587" lvl="2">
              <a:lnSpc>
                <a:spcPts val="5184"/>
              </a:lnSpc>
              <a:buAutoNum type="alphaLcPeriod" startAt="1"/>
            </a:pPr>
            <a:r>
              <a:rPr lang="en-US" sz="3200">
                <a:solidFill>
                  <a:srgbClr val="3139A8"/>
                </a:solidFill>
                <a:latin typeface="Quicksand Medium"/>
              </a:rPr>
              <a:t>M</a:t>
            </a:r>
            <a:r>
              <a:rPr lang="en-US" sz="3200">
                <a:solidFill>
                  <a:srgbClr val="3139A8"/>
                </a:solidFill>
                <a:latin typeface="Quicksand Medium"/>
              </a:rPr>
              <a:t>ore epochs may result to better accuracy</a:t>
            </a:r>
          </a:p>
          <a:p>
            <a:pPr marL="1381761" indent="-460587" lvl="2">
              <a:lnSpc>
                <a:spcPts val="5184"/>
              </a:lnSpc>
              <a:buAutoNum type="alphaLcPeriod" startAt="1"/>
            </a:pPr>
            <a:r>
              <a:rPr lang="en-US" sz="3200">
                <a:solidFill>
                  <a:srgbClr val="3139A8"/>
                </a:solidFill>
                <a:latin typeface="Quicksand Medium"/>
              </a:rPr>
              <a:t>More dataset more accuracy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2697480"/>
            <a:ext cx="7924800" cy="483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479"/>
              </a:lnSpc>
            </a:pPr>
            <a:r>
              <a:rPr lang="en-US" sz="12999" spc="-545">
                <a:solidFill>
                  <a:srgbClr val="3139A8"/>
                </a:solidFill>
                <a:latin typeface="Be Vietnam Ultra-Bold"/>
              </a:rPr>
              <a:t>THANK YOU VERY MUCH!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8940" y="3717729"/>
            <a:ext cx="2868295" cy="2851541"/>
            <a:chOff x="0" y="0"/>
            <a:chExt cx="755436" cy="751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Malware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Binary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Code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HOW TO CHANGE TO THE IMAGE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68492" y="3717729"/>
            <a:ext cx="2868295" cy="2851541"/>
            <a:chOff x="0" y="0"/>
            <a:chExt cx="755436" cy="7510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Binary to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8 bit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vector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10765" y="3717729"/>
            <a:ext cx="2868295" cy="2851541"/>
            <a:chOff x="0" y="0"/>
            <a:chExt cx="755436" cy="7510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8 bit vector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to Grayscale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image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6377235" y="5143500"/>
            <a:ext cx="1391257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10636787" y="5143500"/>
            <a:ext cx="838368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8940" y="3717729"/>
            <a:ext cx="2868295" cy="2851541"/>
            <a:chOff x="0" y="0"/>
            <a:chExt cx="755436" cy="751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Malware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Binary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Code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HOW TO CHANGE TO THE IMAGE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68492" y="3717729"/>
            <a:ext cx="2868295" cy="2851541"/>
            <a:chOff x="0" y="0"/>
            <a:chExt cx="755436" cy="7510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Binary to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8 bit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vector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10765" y="3717729"/>
            <a:ext cx="2868295" cy="2851541"/>
            <a:chOff x="0" y="0"/>
            <a:chExt cx="755436" cy="7510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8 bit vector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to Grayscale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image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6377235" y="5143500"/>
            <a:ext cx="1391257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10636787" y="5143500"/>
            <a:ext cx="838368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HOW TO CHANGE TO THE IMAGE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06799" y="9214142"/>
            <a:ext cx="467335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u="sng">
                <a:solidFill>
                  <a:srgbClr val="3139A8"/>
                </a:solidFill>
                <a:latin typeface="Noto Sans T Chinese Bold"/>
                <a:hlinkClick r:id="rId2" tooltip="https://github.com/boozallen/MOTIF"/>
              </a:rPr>
              <a:t>Link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35322" y="2708840"/>
            <a:ext cx="49482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Download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7631" y="3530170"/>
            <a:ext cx="10881705" cy="6058254"/>
          </a:xfrm>
          <a:custGeom>
            <a:avLst/>
            <a:gdLst/>
            <a:ahLst/>
            <a:cxnLst/>
            <a:rect r="r" b="b" t="t" l="l"/>
            <a:pathLst>
              <a:path h="6058254" w="10881705">
                <a:moveTo>
                  <a:pt x="0" y="0"/>
                </a:moveTo>
                <a:lnTo>
                  <a:pt x="10881705" y="0"/>
                </a:lnTo>
                <a:lnTo>
                  <a:pt x="10881705" y="6058254"/>
                </a:lnTo>
                <a:lnTo>
                  <a:pt x="0" y="6058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18858" y="8330768"/>
            <a:ext cx="7315200" cy="159604"/>
          </a:xfrm>
          <a:custGeom>
            <a:avLst/>
            <a:gdLst/>
            <a:ahLst/>
            <a:cxnLst/>
            <a:rect r="r" b="b" t="t" l="l"/>
            <a:pathLst>
              <a:path h="159604" w="7315200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HOW TO CHANGE TO THE IMAGE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09402" y="2643075"/>
            <a:ext cx="60220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39A8"/>
                </a:solidFill>
                <a:latin typeface="Noto Sans T Chinese Bold"/>
              </a:rPr>
              <a:t>decompress 7z file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8940" y="3717729"/>
            <a:ext cx="2868295" cy="2851541"/>
            <a:chOff x="0" y="0"/>
            <a:chExt cx="755436" cy="751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Malware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Binary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Code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55140" y="1181100"/>
            <a:ext cx="14377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HOW TO CHANGE TO THE IMAGE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68492" y="3717729"/>
            <a:ext cx="2868295" cy="2851541"/>
            <a:chOff x="0" y="0"/>
            <a:chExt cx="755436" cy="7510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Binary to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8 bit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Open Sans Extra Bold"/>
                </a:rPr>
                <a:t>vector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10765" y="3717729"/>
            <a:ext cx="2868295" cy="2851541"/>
            <a:chOff x="0" y="0"/>
            <a:chExt cx="755436" cy="7510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5436" cy="751023"/>
            </a:xfrm>
            <a:custGeom>
              <a:avLst/>
              <a:gdLst/>
              <a:ahLst/>
              <a:cxnLst/>
              <a:rect r="r" b="b" t="t" l="l"/>
              <a:pathLst>
                <a:path h="751023" w="755436">
                  <a:moveTo>
                    <a:pt x="0" y="0"/>
                  </a:moveTo>
                  <a:lnTo>
                    <a:pt x="755436" y="0"/>
                  </a:lnTo>
                  <a:lnTo>
                    <a:pt x="755436" y="751023"/>
                  </a:lnTo>
                  <a:lnTo>
                    <a:pt x="0" y="751023"/>
                  </a:ln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755436" cy="80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8 bit vector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to Grayscale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>
                      <a:alpha val="49804"/>
                    </a:srgbClr>
                  </a:solidFill>
                  <a:latin typeface="Open Sans Extra Bold"/>
                </a:rPr>
                <a:t>image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6377235" y="5143500"/>
            <a:ext cx="1391257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10636787" y="5143500"/>
            <a:ext cx="1273978" cy="0"/>
          </a:xfrm>
          <a:prstGeom prst="line">
            <a:avLst/>
          </a:prstGeom>
          <a:ln cap="flat" w="152400">
            <a:solidFill>
              <a:srgbClr val="00000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DAF_sIo4fOA</dc:identifier>
  <dcterms:modified xsi:type="dcterms:W3CDTF">2011-08-01T06:04:30Z</dcterms:modified>
  <cp:revision>1</cp:revision>
  <dc:title>Security and Technology</dc:title>
</cp:coreProperties>
</file>